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8" r:id="rId3"/>
    <p:sldId id="286" r:id="rId4"/>
    <p:sldId id="287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A14007C-1BAB-4B06-88B9-1E40596D56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C4B3A7-4E6E-4957-A21C-367B028C251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5/1/2022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897442-C9D3-4B70-9A43-08F98498D2E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AAC383-3773-4EBB-B3FE-B48CA198184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2ECE91E3-97D2-4DDB-AA4D-6BF4F03281A4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53912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5/1/2022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4342A666-1E31-4A60-8C8D-60F9C335D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1468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4B736-0137-4A02-81FF-FCFB79B13031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9C03A-DE27-4B69-8B7A-CA1D84D15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991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4B736-0137-4A02-81FF-FCFB79B13031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9C03A-DE27-4B69-8B7A-CA1D84D15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596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4B736-0137-4A02-81FF-FCFB79B13031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9C03A-DE27-4B69-8B7A-CA1D84D15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152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4B736-0137-4A02-81FF-FCFB79B13031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9C03A-DE27-4B69-8B7A-CA1D84D15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63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4B736-0137-4A02-81FF-FCFB79B13031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9C03A-DE27-4B69-8B7A-CA1D84D15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059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4B736-0137-4A02-81FF-FCFB79B13031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9C03A-DE27-4B69-8B7A-CA1D84D15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363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1"/>
            <a:ext cx="9144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1"/>
            <a:ext cx="9144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18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1140628" y="-1140627"/>
            <a:ext cx="6862744" cy="9144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375" y="542926"/>
            <a:ext cx="8410575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39150" y="6315076"/>
            <a:ext cx="3048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307600" y="-241991"/>
            <a:ext cx="535531" cy="483982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3618670-D1E4-466C-BDB5-FC890AC314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3375" y="1625386"/>
            <a:ext cx="5038725" cy="409324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2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74338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4B736-0137-4A02-81FF-FCFB79B13031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9C03A-DE27-4B69-8B7A-CA1D84D15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4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4B736-0137-4A02-81FF-FCFB79B13031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9C03A-DE27-4B69-8B7A-CA1D84D15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890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4B736-0137-4A02-81FF-FCFB79B13031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9C03A-DE27-4B69-8B7A-CA1D84D15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71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4B736-0137-4A02-81FF-FCFB79B13031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9C03A-DE27-4B69-8B7A-CA1D84D15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77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4B736-0137-4A02-81FF-FCFB79B13031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9C03A-DE27-4B69-8B7A-CA1D84D15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603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4B736-0137-4A02-81FF-FCFB79B13031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9C03A-DE27-4B69-8B7A-CA1D84D15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354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4B736-0137-4A02-81FF-FCFB79B13031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9C03A-DE27-4B69-8B7A-CA1D84D15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23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0DD4B736-0137-4A02-81FF-FCFB79B13031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3639C03A-DE27-4B69-8B7A-CA1D84D15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046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DD4B736-0137-4A02-81FF-FCFB79B13031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3639C03A-DE27-4B69-8B7A-CA1D84D15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4810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building, text&#10;&#10;Description generated with very high confidence">
            <a:extLst>
              <a:ext uri="{FF2B5EF4-FFF2-40B4-BE49-F238E27FC236}">
                <a16:creationId xmlns:a16="http://schemas.microsoft.com/office/drawing/2014/main" id="{88F04274-D12A-4604-A4D7-7786795B68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5" y="-1"/>
            <a:ext cx="8591550" cy="50310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32BE5BF-9922-45FB-8F3F-4446D40A0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626" y="5131160"/>
            <a:ext cx="9096374" cy="815608"/>
          </a:xfrm>
        </p:spPr>
        <p:txBody>
          <a:bodyPr>
            <a:spAutoFit/>
          </a:bodyPr>
          <a:lstStyle/>
          <a:p>
            <a:pPr algn="ctr"/>
            <a:r>
              <a:rPr lang="en-US" sz="47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Five Were Wise – Five Were Foolish</a:t>
            </a:r>
            <a:endParaRPr lang="en-GB" sz="47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537F64-4C96-4AA8-BB21-E8053A318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9403" y="5797852"/>
            <a:ext cx="6105194" cy="707886"/>
          </a:xfrm>
        </p:spPr>
        <p:txBody>
          <a:bodyPr>
            <a:spAutoFit/>
          </a:bodyPr>
          <a:lstStyle/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Matthew 25:1-13</a:t>
            </a:r>
            <a:endParaRPr lang="en-GB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934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52807"/>
            <a:ext cx="9144000" cy="1107996"/>
          </a:xfrm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660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Preparation is Essential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72658" y="6380736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>
                <a:solidFill>
                  <a:schemeClr val="tx1"/>
                </a:solidFill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10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775" y="1720814"/>
            <a:ext cx="8924925" cy="5016758"/>
          </a:xfrm>
          <a:solidFill>
            <a:schemeClr val="tx1"/>
          </a:solidFill>
        </p:spPr>
        <p:txBody>
          <a:bodyPr vert="horz" wrap="square" lIns="91440" tIns="45720" rIns="91440" bIns="45720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000" b="1" dirty="0">
                <a:solidFill>
                  <a:srgbClr val="000000"/>
                </a:solidFill>
                <a:latin typeface="Corbel" panose="020B0503020204020204" pitchFamily="34" charset="0"/>
              </a:rPr>
              <a:t>Service in the kingdom of God. </a:t>
            </a:r>
            <a:r>
              <a:rPr lang="en-US" sz="4000" dirty="0">
                <a:solidFill>
                  <a:srgbClr val="000000"/>
                </a:solidFill>
                <a:latin typeface="Corbel" panose="020B0503020204020204" pitchFamily="34" charset="0"/>
              </a:rPr>
              <a:t>(Matthew 20:25-28)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0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Teach sinners and saints.</a:t>
            </a:r>
            <a:br>
              <a:rPr lang="en-US" sz="40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</a:br>
            <a:r>
              <a:rPr lang="en-US" sz="40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Matthew 28:18-20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0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Both need teaching.</a:t>
            </a:r>
            <a:br>
              <a:rPr lang="en-US" sz="40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</a:br>
            <a:r>
              <a:rPr lang="en-US" sz="40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Romans 10:13-15; 1:15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0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Lost brethren.</a:t>
            </a:r>
            <a:br>
              <a:rPr lang="en-US" sz="40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</a:br>
            <a:r>
              <a:rPr lang="en-US" sz="40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James 5:19-20 (Galatians 6:1)</a:t>
            </a:r>
          </a:p>
        </p:txBody>
      </p:sp>
    </p:spTree>
    <p:extLst>
      <p:ext uri="{BB962C8B-B14F-4D97-AF65-F5344CB8AC3E}">
        <p14:creationId xmlns:p14="http://schemas.microsoft.com/office/powerpoint/2010/main" val="4113003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4989"/>
            <a:ext cx="9144000" cy="1107996"/>
          </a:xfrm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660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Preparation is Essential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72658" y="6380736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>
                <a:solidFill>
                  <a:schemeClr val="tx1"/>
                </a:solidFill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11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250" y="1673824"/>
            <a:ext cx="8943975" cy="4078039"/>
          </a:xfrm>
          <a:solidFill>
            <a:schemeClr val="tx1"/>
          </a:solidFill>
        </p:spPr>
        <p:txBody>
          <a:bodyPr vert="horz" wrap="square" lIns="91440" tIns="45720" rIns="91440" bIns="45720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7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Service in the kingdom of God</a:t>
            </a:r>
            <a:br>
              <a:rPr lang="en-US" sz="37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</a:br>
            <a:r>
              <a:rPr lang="en-US" sz="37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(Matthew 10:42)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7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Gospel preachers. 2 Timothy 4:2-5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7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Elders and deacons. 1 Timothy 3:1, 10, 13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7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Strive: “To stretch oneself, reach out after.”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7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Faithful steward (3:13); 1 Peter 4:10-11</a:t>
            </a:r>
          </a:p>
        </p:txBody>
      </p:sp>
    </p:spTree>
    <p:extLst>
      <p:ext uri="{BB962C8B-B14F-4D97-AF65-F5344CB8AC3E}">
        <p14:creationId xmlns:p14="http://schemas.microsoft.com/office/powerpoint/2010/main" val="382837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building, text&#10;&#10;Description generated with very high confidence">
            <a:extLst>
              <a:ext uri="{FF2B5EF4-FFF2-40B4-BE49-F238E27FC236}">
                <a16:creationId xmlns:a16="http://schemas.microsoft.com/office/drawing/2014/main" id="{13694126-FCF8-4D56-80AE-1D57ED1503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4251" y="857250"/>
            <a:ext cx="5619750" cy="51387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3" y="1225442"/>
            <a:ext cx="3810002" cy="4247317"/>
          </a:xfrm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/>
            <a:r>
              <a:rPr lang="en-US" sz="540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How tragic to miss heaven for being unprepared!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66619" y="6494651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>
                <a:solidFill>
                  <a:schemeClr val="tx1"/>
                </a:solidFill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12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660982-D1B7-4D94-96A7-7B97B1F016BF}"/>
              </a:ext>
            </a:extLst>
          </p:cNvPr>
          <p:cNvSpPr/>
          <p:nvPr/>
        </p:nvSpPr>
        <p:spPr>
          <a:xfrm>
            <a:off x="4391564" y="5996014"/>
            <a:ext cx="451758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12700">
                  <a:solidFill>
                    <a:schemeClr val="accent1"/>
                  </a:solidFill>
                  <a:prstDash val="solid"/>
                </a:ln>
                <a:effectLst>
                  <a:outerShdw dist="38100" dir="2640000" algn="bl" rotWithShape="0">
                    <a:schemeClr val="accent1"/>
                  </a:outerShdw>
                </a:effectLst>
                <a:latin typeface="Corbel" panose="020B0503020204020204" pitchFamily="34" charset="0"/>
              </a:rPr>
              <a:t>Matthew 25:11-12</a:t>
            </a:r>
          </a:p>
        </p:txBody>
      </p:sp>
    </p:spTree>
    <p:extLst>
      <p:ext uri="{BB962C8B-B14F-4D97-AF65-F5344CB8AC3E}">
        <p14:creationId xmlns:p14="http://schemas.microsoft.com/office/powerpoint/2010/main" val="2677483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86250" y="724752"/>
            <a:ext cx="4838699" cy="5324535"/>
          </a:xfrm>
          <a:solidFill>
            <a:schemeClr val="tx1"/>
          </a:solidFill>
        </p:spPr>
        <p:txBody>
          <a:bodyPr vert="horz" wrap="square" lIns="91440" tIns="45720" rIns="91440" bIns="45720" rtlCol="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b="1" dirty="0">
                <a:latin typeface="Corbel" panose="020B0503020204020204" pitchFamily="34" charset="0"/>
                <a:cs typeface="+mn-cs"/>
              </a:rPr>
              <a:t>For success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000" dirty="0">
                <a:latin typeface="Corbel" panose="020B0503020204020204" pitchFamily="34" charset="0"/>
                <a:cs typeface="+mn-cs"/>
              </a:rPr>
              <a:t>Joshua.</a:t>
            </a:r>
            <a:br>
              <a:rPr lang="en-US" sz="4000" dirty="0">
                <a:latin typeface="Corbel" panose="020B0503020204020204" pitchFamily="34" charset="0"/>
                <a:cs typeface="+mn-cs"/>
              </a:rPr>
            </a:br>
            <a:r>
              <a:rPr lang="en-US" sz="4000" dirty="0">
                <a:latin typeface="Corbel" panose="020B0503020204020204" pitchFamily="34" charset="0"/>
                <a:cs typeface="+mn-cs"/>
              </a:rPr>
              <a:t> Joshua 1:10-11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000" dirty="0">
                <a:latin typeface="Corbel" panose="020B0503020204020204" pitchFamily="34" charset="0"/>
                <a:cs typeface="+mn-cs"/>
              </a:rPr>
              <a:t>John. Isaiah 40:3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b="1" dirty="0">
                <a:latin typeface="Corbel" panose="020B0503020204020204" pitchFamily="34" charset="0"/>
                <a:cs typeface="+mn-cs"/>
              </a:rPr>
              <a:t>Unprepared: Shame, hurt, harm, danger.</a:t>
            </a:r>
            <a:br>
              <a:rPr lang="en-US" sz="4400" dirty="0">
                <a:latin typeface="Corbel" panose="020B0503020204020204" pitchFamily="34" charset="0"/>
                <a:cs typeface="+mn-cs"/>
              </a:rPr>
            </a:br>
            <a:r>
              <a:rPr lang="en-US" sz="4400" dirty="0">
                <a:latin typeface="Corbel" panose="020B0503020204020204" pitchFamily="34" charset="0"/>
                <a:cs typeface="+mn-cs"/>
              </a:rPr>
              <a:t>2 Corinthians 9:3-4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930" y="2587793"/>
            <a:ext cx="4114800" cy="1015663"/>
          </a:xfrm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/>
            <a:r>
              <a:rPr lang="en-US" sz="6000" spc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Preparation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11908" y="6437693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>
                <a:solidFill>
                  <a:schemeClr val="tx1"/>
                </a:solidFill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2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486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" y="2459504"/>
            <a:ext cx="4149090" cy="1938992"/>
          </a:xfrm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/>
            <a:r>
              <a:rPr lang="en-US" sz="600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Unprepared Spiritually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11908" y="6437693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>
                <a:solidFill>
                  <a:schemeClr val="tx1"/>
                </a:solidFill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3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96740" y="289679"/>
            <a:ext cx="4579620" cy="6278642"/>
          </a:xfrm>
          <a:solidFill>
            <a:schemeClr val="tx1"/>
          </a:solidFill>
        </p:spPr>
        <p:txBody>
          <a:bodyPr vert="horz" lIns="91440" tIns="45720" rIns="91440" bIns="45720" rtlCol="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b="1" dirty="0">
                <a:latin typeface="Corbel" panose="020B0503020204020204" pitchFamily="34" charset="0"/>
                <a:cs typeface="+mn-cs"/>
              </a:rPr>
              <a:t>Parable of virgins.</a:t>
            </a:r>
            <a:br>
              <a:rPr lang="en-US" sz="4400" dirty="0">
                <a:latin typeface="Corbel" panose="020B0503020204020204" pitchFamily="34" charset="0"/>
                <a:cs typeface="+mn-cs"/>
              </a:rPr>
            </a:br>
            <a:r>
              <a:rPr lang="en-US" sz="4400" dirty="0">
                <a:latin typeface="Corbel" panose="020B0503020204020204" pitchFamily="34" charset="0"/>
                <a:cs typeface="+mn-cs"/>
              </a:rPr>
              <a:t>Matthew 25:1-13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b="1" dirty="0">
                <a:latin typeface="Corbel" panose="020B0503020204020204" pitchFamily="34" charset="0"/>
                <a:cs typeface="+mn-cs"/>
              </a:rPr>
              <a:t>Preparation alone is not enough.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b="1" dirty="0">
                <a:latin typeface="Corbel" panose="020B0503020204020204" pitchFamily="34" charset="0"/>
                <a:cs typeface="+mn-cs"/>
              </a:rPr>
              <a:t>Must do what we prepare to do.</a:t>
            </a:r>
          </a:p>
        </p:txBody>
      </p:sp>
    </p:spTree>
    <p:extLst>
      <p:ext uri="{BB962C8B-B14F-4D97-AF65-F5344CB8AC3E}">
        <p14:creationId xmlns:p14="http://schemas.microsoft.com/office/powerpoint/2010/main" val="3409560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0045"/>
            <a:ext cx="9144000" cy="1569660"/>
          </a:xfrm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80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When We Are Not Prepared For</a:t>
            </a:r>
            <a:br>
              <a:rPr lang="en-US" sz="480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80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The Lord’s Return We Are Being …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72658" y="6380736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>
                <a:solidFill>
                  <a:schemeClr val="tx1"/>
                </a:solidFill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4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399" y="1853259"/>
            <a:ext cx="8886825" cy="4770537"/>
          </a:xfrm>
          <a:solidFill>
            <a:schemeClr val="tx1"/>
          </a:solidFill>
        </p:spPr>
        <p:txBody>
          <a:bodyPr vert="horz" wrap="square" lIns="91440" tIns="45720" rIns="91440" bIns="45720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8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Foolish.</a:t>
            </a:r>
            <a:r>
              <a:rPr lang="en-US" sz="38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 Matthew 25:2; Ephesians 5:15-16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8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Idle (lazy). Proverbs 6:6-11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8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Spiritually lazy. Hebrews 6:9-12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800" b="1" dirty="0">
                <a:solidFill>
                  <a:srgbClr val="000000"/>
                </a:solidFill>
                <a:latin typeface="Corbel" panose="020B0503020204020204" pitchFamily="34" charset="0"/>
              </a:rPr>
              <a:t>Wasteful.</a:t>
            </a:r>
            <a:r>
              <a:rPr lang="en-US" sz="3800" dirty="0">
                <a:solidFill>
                  <a:srgbClr val="000000"/>
                </a:solidFill>
                <a:latin typeface="Corbel" panose="020B0503020204020204" pitchFamily="34" charset="0"/>
              </a:rPr>
              <a:t> Ephesians 5:16</a:t>
            </a:r>
            <a:br>
              <a:rPr lang="en-US" sz="3800" dirty="0">
                <a:solidFill>
                  <a:srgbClr val="000000"/>
                </a:solidFill>
                <a:latin typeface="Corbel" panose="020B0503020204020204" pitchFamily="34" charset="0"/>
              </a:rPr>
            </a:br>
            <a:r>
              <a:rPr lang="en-US" sz="3800" dirty="0">
                <a:solidFill>
                  <a:srgbClr val="000000"/>
                </a:solidFill>
                <a:latin typeface="Corbel" panose="020B0503020204020204" pitchFamily="34" charset="0"/>
              </a:rPr>
              <a:t>(Matthew 25:8-12)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800" b="1" dirty="0">
                <a:solidFill>
                  <a:srgbClr val="000000"/>
                </a:solidFill>
                <a:latin typeface="Corbel" panose="020B0503020204020204" pitchFamily="34" charset="0"/>
              </a:rPr>
              <a:t>Self-centered and self-indulgent.</a:t>
            </a:r>
            <a:br>
              <a:rPr lang="en-US" sz="3800" b="1" dirty="0">
                <a:solidFill>
                  <a:srgbClr val="000000"/>
                </a:solidFill>
                <a:latin typeface="Corbel" panose="020B0503020204020204" pitchFamily="34" charset="0"/>
              </a:rPr>
            </a:br>
            <a:r>
              <a:rPr lang="en-US" sz="3800" dirty="0">
                <a:solidFill>
                  <a:srgbClr val="000000"/>
                </a:solidFill>
                <a:latin typeface="Corbel" panose="020B0503020204020204" pitchFamily="34" charset="0"/>
              </a:rPr>
              <a:t>Luke 12:15-21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800" b="1" dirty="0">
                <a:solidFill>
                  <a:srgbClr val="000000"/>
                </a:solidFill>
                <a:latin typeface="Corbel" panose="020B0503020204020204" pitchFamily="34" charset="0"/>
              </a:rPr>
              <a:t>Unfaithful.</a:t>
            </a:r>
            <a:r>
              <a:rPr lang="en-US" sz="3800" dirty="0">
                <a:solidFill>
                  <a:srgbClr val="000000"/>
                </a:solidFill>
                <a:latin typeface="Corbel" panose="020B0503020204020204" pitchFamily="34" charset="0"/>
              </a:rPr>
              <a:t> Matthew 24:42-51</a:t>
            </a:r>
            <a:endParaRPr lang="en-US" sz="3800" b="1" dirty="0">
              <a:solidFill>
                <a:srgbClr val="000000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549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1" y="1764090"/>
            <a:ext cx="4149090" cy="3139321"/>
          </a:xfrm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/>
            <a:r>
              <a:rPr lang="en-US" sz="660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Must Prepare For …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11908" y="6437693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>
                <a:solidFill>
                  <a:schemeClr val="tx1"/>
                </a:solidFill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5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24300" y="653257"/>
            <a:ext cx="5154929" cy="5816977"/>
          </a:xfrm>
          <a:solidFill>
            <a:schemeClr val="tx1"/>
          </a:solidFill>
        </p:spPr>
        <p:txBody>
          <a:bodyPr vert="horz" lIns="91440" tIns="45720" rIns="91440" bIns="45720" rtlCol="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b="1" dirty="0">
                <a:latin typeface="Corbel" panose="020B0503020204020204" pitchFamily="34" charset="0"/>
                <a:cs typeface="+mn-cs"/>
              </a:rPr>
              <a:t>Death.</a:t>
            </a:r>
            <a:br>
              <a:rPr lang="en-US" sz="4400" dirty="0">
                <a:latin typeface="Corbel" panose="020B0503020204020204" pitchFamily="34" charset="0"/>
                <a:cs typeface="+mn-cs"/>
              </a:rPr>
            </a:br>
            <a:r>
              <a:rPr lang="en-US" sz="4400" dirty="0">
                <a:latin typeface="Corbel" panose="020B0503020204020204" pitchFamily="34" charset="0"/>
                <a:cs typeface="+mn-cs"/>
              </a:rPr>
              <a:t>Hebrews 9:27</a:t>
            </a:r>
            <a:br>
              <a:rPr lang="en-US" sz="4400" dirty="0">
                <a:latin typeface="Corbel" panose="020B0503020204020204" pitchFamily="34" charset="0"/>
                <a:cs typeface="+mn-cs"/>
              </a:rPr>
            </a:br>
            <a:r>
              <a:rPr lang="en-US" sz="4400" dirty="0">
                <a:latin typeface="Corbel" panose="020B0503020204020204" pitchFamily="34" charset="0"/>
                <a:cs typeface="+mn-cs"/>
              </a:rPr>
              <a:t>(2 Kings 20:1)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000" dirty="0">
                <a:latin typeface="Corbel" panose="020B0503020204020204" pitchFamily="34" charset="0"/>
                <a:cs typeface="+mn-cs"/>
              </a:rPr>
              <a:t>Obey gospel.</a:t>
            </a:r>
            <a:br>
              <a:rPr lang="en-US" sz="4000" dirty="0">
                <a:latin typeface="Corbel" panose="020B0503020204020204" pitchFamily="34" charset="0"/>
                <a:cs typeface="+mn-cs"/>
              </a:rPr>
            </a:br>
            <a:r>
              <a:rPr lang="en-US" sz="4000" dirty="0">
                <a:latin typeface="Corbel" panose="020B0503020204020204" pitchFamily="34" charset="0"/>
                <a:cs typeface="+mn-cs"/>
              </a:rPr>
              <a:t>Romans 6:16-18, 23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000" dirty="0">
                <a:latin typeface="Corbel" panose="020B0503020204020204" pitchFamily="34" charset="0"/>
                <a:cs typeface="+mn-cs"/>
              </a:rPr>
              <a:t>Repent.</a:t>
            </a:r>
            <a:br>
              <a:rPr lang="en-US" sz="4000" dirty="0">
                <a:latin typeface="Corbel" panose="020B0503020204020204" pitchFamily="34" charset="0"/>
                <a:cs typeface="+mn-cs"/>
              </a:rPr>
            </a:br>
            <a:r>
              <a:rPr lang="en-US" sz="4000" dirty="0">
                <a:latin typeface="Corbel" panose="020B0503020204020204" pitchFamily="34" charset="0"/>
                <a:cs typeface="+mn-cs"/>
              </a:rPr>
              <a:t>2 Peter 3:9-10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000" dirty="0">
                <a:latin typeface="Corbel" panose="020B0503020204020204" pitchFamily="34" charset="0"/>
                <a:cs typeface="+mn-cs"/>
              </a:rPr>
              <a:t>What hinders you?</a:t>
            </a:r>
            <a:br>
              <a:rPr lang="en-US" sz="4000" dirty="0">
                <a:latin typeface="Corbel" panose="020B0503020204020204" pitchFamily="34" charset="0"/>
                <a:cs typeface="+mn-cs"/>
              </a:rPr>
            </a:br>
            <a:r>
              <a:rPr lang="en-US" sz="4000" dirty="0">
                <a:latin typeface="Corbel" panose="020B0503020204020204" pitchFamily="34" charset="0"/>
                <a:cs typeface="+mn-cs"/>
              </a:rPr>
              <a:t>Acts 8:36</a:t>
            </a:r>
          </a:p>
        </p:txBody>
      </p:sp>
    </p:spTree>
    <p:extLst>
      <p:ext uri="{BB962C8B-B14F-4D97-AF65-F5344CB8AC3E}">
        <p14:creationId xmlns:p14="http://schemas.microsoft.com/office/powerpoint/2010/main" val="3057037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12" y="1859340"/>
            <a:ext cx="3027810" cy="3139321"/>
          </a:xfrm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/>
            <a:r>
              <a:rPr lang="en-US" sz="660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Must Prepare For …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11908" y="6437693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>
                <a:solidFill>
                  <a:schemeClr val="tx1"/>
                </a:solidFill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6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14540" y="949568"/>
            <a:ext cx="5844619" cy="5016758"/>
          </a:xfrm>
          <a:solidFill>
            <a:schemeClr val="tx1"/>
          </a:solidFill>
        </p:spPr>
        <p:txBody>
          <a:bodyPr vert="horz" wrap="square" lIns="91440" tIns="45720" rIns="91440" bIns="45720" rtlCol="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000" b="1" dirty="0">
                <a:latin typeface="Corbel" panose="020B0503020204020204" pitchFamily="34" charset="0"/>
                <a:cs typeface="+mn-cs"/>
              </a:rPr>
              <a:t>Judgment.</a:t>
            </a:r>
            <a:br>
              <a:rPr lang="en-US" sz="4000" dirty="0">
                <a:latin typeface="Corbel" panose="020B0503020204020204" pitchFamily="34" charset="0"/>
                <a:cs typeface="+mn-cs"/>
              </a:rPr>
            </a:br>
            <a:r>
              <a:rPr lang="en-US" sz="4000" dirty="0">
                <a:latin typeface="Corbel" panose="020B0503020204020204" pitchFamily="34" charset="0"/>
                <a:cs typeface="+mn-cs"/>
              </a:rPr>
              <a:t>Hebrews 9:27; Amos 4:12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000" dirty="0">
                <a:latin typeface="Corbel" panose="020B0503020204020204" pitchFamily="34" charset="0"/>
                <a:cs typeface="+mn-cs"/>
              </a:rPr>
              <a:t>Avoid sin: Watch and pray. Luke 21:33-36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000" dirty="0">
                <a:latin typeface="Corbel" panose="020B0503020204020204" pitchFamily="34" charset="0"/>
                <a:cs typeface="+mn-cs"/>
              </a:rPr>
              <a:t>Faithful living.</a:t>
            </a:r>
            <a:br>
              <a:rPr lang="en-US" sz="4000" dirty="0">
                <a:latin typeface="Corbel" panose="020B0503020204020204" pitchFamily="34" charset="0"/>
                <a:cs typeface="+mn-cs"/>
              </a:rPr>
            </a:br>
            <a:r>
              <a:rPr lang="en-US" sz="4000" dirty="0">
                <a:latin typeface="Corbel" panose="020B0503020204020204" pitchFamily="34" charset="0"/>
                <a:cs typeface="+mn-cs"/>
              </a:rPr>
              <a:t>Romans 2:3-11 (7, 10)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000" cap="small" dirty="0">
                <a:latin typeface="Corbel" panose="020B0503020204020204" pitchFamily="34" charset="0"/>
                <a:cs typeface="+mn-cs"/>
              </a:rPr>
              <a:t>Be Saved – Be Faithful</a:t>
            </a:r>
            <a:br>
              <a:rPr lang="en-US" sz="4000" cap="small" dirty="0">
                <a:latin typeface="Corbel" panose="020B0503020204020204" pitchFamily="34" charset="0"/>
                <a:cs typeface="+mn-cs"/>
              </a:rPr>
            </a:br>
            <a:r>
              <a:rPr lang="en-US" sz="4000" cap="small" dirty="0">
                <a:latin typeface="Corbel" panose="020B0503020204020204" pitchFamily="34" charset="0"/>
                <a:cs typeface="+mn-cs"/>
              </a:rPr>
              <a:t>– Be Growing</a:t>
            </a:r>
          </a:p>
        </p:txBody>
      </p:sp>
    </p:spTree>
    <p:extLst>
      <p:ext uri="{BB962C8B-B14F-4D97-AF65-F5344CB8AC3E}">
        <p14:creationId xmlns:p14="http://schemas.microsoft.com/office/powerpoint/2010/main" val="3685485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497" y="1859340"/>
            <a:ext cx="3056090" cy="3139321"/>
          </a:xfrm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/>
            <a:r>
              <a:rPr lang="en-US" sz="660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Must Prepare For …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11908" y="6437693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>
                <a:solidFill>
                  <a:schemeClr val="tx1"/>
                </a:solidFill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7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37090" y="930255"/>
            <a:ext cx="5768223" cy="5262979"/>
          </a:xfrm>
          <a:solidFill>
            <a:schemeClr val="tx1"/>
          </a:solidFill>
        </p:spPr>
        <p:txBody>
          <a:bodyPr vert="horz" wrap="square" lIns="91440" tIns="45720" rIns="91440" bIns="45720" rtlCol="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200" b="1" dirty="0">
                <a:latin typeface="Corbel" panose="020B0503020204020204" pitchFamily="34" charset="0"/>
                <a:cs typeface="+mn-cs"/>
              </a:rPr>
              <a:t>Life.</a:t>
            </a:r>
            <a:r>
              <a:rPr lang="en-US" sz="4200" dirty="0">
                <a:latin typeface="Corbel" panose="020B0503020204020204" pitchFamily="34" charset="0"/>
                <a:cs typeface="+mn-cs"/>
              </a:rPr>
              <a:t> James 4:13-17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200" dirty="0">
                <a:latin typeface="Corbel" panose="020B0503020204020204" pitchFamily="34" charset="0"/>
                <a:cs typeface="+mn-cs"/>
              </a:rPr>
              <a:t>In youth.</a:t>
            </a:r>
            <a:br>
              <a:rPr lang="en-US" sz="4200" dirty="0">
                <a:latin typeface="Corbel" panose="020B0503020204020204" pitchFamily="34" charset="0"/>
                <a:cs typeface="+mn-cs"/>
              </a:rPr>
            </a:br>
            <a:r>
              <a:rPr lang="en-US" sz="4200" dirty="0">
                <a:latin typeface="Corbel" panose="020B0503020204020204" pitchFamily="34" charset="0"/>
                <a:cs typeface="+mn-cs"/>
              </a:rPr>
              <a:t>Ecclesiastes 11:9-12:1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200" dirty="0">
                <a:latin typeface="Corbel" panose="020B0503020204020204" pitchFamily="34" charset="0"/>
                <a:cs typeface="+mn-cs"/>
              </a:rPr>
              <a:t>In old age. </a:t>
            </a:r>
            <a:r>
              <a:rPr lang="en-US" sz="4200" dirty="0">
                <a:latin typeface="Corbel" panose="020B0503020204020204" pitchFamily="34" charset="0"/>
              </a:rPr>
              <a:t>Ecclesiastes </a:t>
            </a:r>
            <a:r>
              <a:rPr lang="en-US" sz="4200" dirty="0">
                <a:latin typeface="Corbel" panose="020B0503020204020204" pitchFamily="34" charset="0"/>
                <a:cs typeface="+mn-cs"/>
              </a:rPr>
              <a:t>12:1ff</a:t>
            </a:r>
            <a:endParaRPr lang="en-US" sz="4200" cap="small" dirty="0">
              <a:latin typeface="Corbel" panose="020B0503020204020204" pitchFamily="34" charset="0"/>
              <a:cs typeface="+mn-cs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200" dirty="0">
                <a:latin typeface="Corbel" panose="020B0503020204020204" pitchFamily="34" charset="0"/>
                <a:cs typeface="+mn-cs"/>
              </a:rPr>
              <a:t>Whole of our existence. Ecclesiastes 12:13-14</a:t>
            </a:r>
          </a:p>
        </p:txBody>
      </p:sp>
    </p:spTree>
    <p:extLst>
      <p:ext uri="{BB962C8B-B14F-4D97-AF65-F5344CB8AC3E}">
        <p14:creationId xmlns:p14="http://schemas.microsoft.com/office/powerpoint/2010/main" val="629753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3870"/>
            <a:ext cx="9144000" cy="1107996"/>
          </a:xfrm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660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Preparation is Essential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72658" y="6380736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>
                <a:solidFill>
                  <a:schemeClr val="tx1"/>
                </a:solidFill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8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3825" y="2163039"/>
            <a:ext cx="8896350" cy="4154984"/>
          </a:xfrm>
          <a:solidFill>
            <a:schemeClr val="tx1"/>
          </a:solidFill>
        </p:spPr>
        <p:txBody>
          <a:bodyPr vert="horz" wrap="square" lIns="91440" tIns="45720" rIns="91440" bIns="45720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Husband / Wife.</a:t>
            </a:r>
            <a: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 Ephesians 5:22-33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Parent.</a:t>
            </a:r>
            <a: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 Judges 13:8; Ephesians 6:4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Sacrifice time, money, energy …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Wisdom and self-discipline to train. Proverbs 4:1-4, 10-13, 20-23 </a:t>
            </a:r>
            <a:b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</a:br>
            <a:r>
              <a:rPr lang="en-US" sz="44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(Hebrews 12:6)</a:t>
            </a:r>
          </a:p>
        </p:txBody>
      </p:sp>
    </p:spTree>
    <p:extLst>
      <p:ext uri="{BB962C8B-B14F-4D97-AF65-F5344CB8AC3E}">
        <p14:creationId xmlns:p14="http://schemas.microsoft.com/office/powerpoint/2010/main" val="331285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3282"/>
            <a:ext cx="9144000" cy="1107996"/>
          </a:xfrm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660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Preparation is Essential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72658" y="6380736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263D6C4-4840-40CC-AC84-17E24B3B7BDE}" type="slidenum">
              <a:rPr lang="en-US" sz="1400">
                <a:solidFill>
                  <a:schemeClr val="tx1"/>
                </a:solidFill>
                <a:latin typeface="Corbel" panose="020B0503020204020204" pitchFamily="34" charset="0"/>
              </a:rPr>
              <a:pPr>
                <a:spcAft>
                  <a:spcPts val="600"/>
                </a:spcAft>
              </a:pPr>
              <a:t>9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200" y="1981230"/>
            <a:ext cx="9001125" cy="4524315"/>
          </a:xfrm>
          <a:solidFill>
            <a:schemeClr val="tx1"/>
          </a:solidFill>
        </p:spPr>
        <p:txBody>
          <a:bodyPr vert="horz" wrap="square" lIns="91440" tIns="45720" rIns="91440" bIns="45720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600" b="1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Bible student and teacher.</a:t>
            </a:r>
            <a:br>
              <a:rPr lang="en-US" sz="36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</a:br>
            <a:r>
              <a:rPr lang="en-US" sz="36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2 Timothy 2:2, 15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Accept the responsibility. James 3:1; Hebrews 5:12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Equip yourself with the word.</a:t>
            </a:r>
            <a:br>
              <a:rPr lang="en-US" sz="36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</a:br>
            <a:r>
              <a:rPr lang="en-US" sz="36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 1 Timothy 4:13, 15-16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Live the word. 1 Timothy 4:12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srgbClr val="000000"/>
                </a:solidFill>
                <a:latin typeface="Corbel" panose="020B0503020204020204" pitchFamily="34" charset="0"/>
                <a:cs typeface="+mn-cs"/>
              </a:rPr>
              <a:t>Suffering. 2 Timothy 3:12; Hebrews 10:32ff</a:t>
            </a:r>
          </a:p>
        </p:txBody>
      </p:sp>
    </p:spTree>
    <p:extLst>
      <p:ext uri="{BB962C8B-B14F-4D97-AF65-F5344CB8AC3E}">
        <p14:creationId xmlns:p14="http://schemas.microsoft.com/office/powerpoint/2010/main" val="4064818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154</TotalTime>
  <Words>419</Words>
  <Application>Microsoft Office PowerPoint</Application>
  <PresentationFormat>On-screen Show (4:3)</PresentationFormat>
  <Paragraphs>68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Century Gothic</vt:lpstr>
      <vt:lpstr>Corbel</vt:lpstr>
      <vt:lpstr>Trade Gothic LT Pro</vt:lpstr>
      <vt:lpstr>Wingdings</vt:lpstr>
      <vt:lpstr>Wingdings 2</vt:lpstr>
      <vt:lpstr>Quotable</vt:lpstr>
      <vt:lpstr>Five Were Wise – Five Were Foolish</vt:lpstr>
      <vt:lpstr>Preparation</vt:lpstr>
      <vt:lpstr>Unprepared Spiritually</vt:lpstr>
      <vt:lpstr>When We Are Not Prepared For The Lord’s Return We Are Being …</vt:lpstr>
      <vt:lpstr>Must Prepare For …</vt:lpstr>
      <vt:lpstr>Must Prepare For …</vt:lpstr>
      <vt:lpstr>Must Prepare For …</vt:lpstr>
      <vt:lpstr>Preparation is Essential</vt:lpstr>
      <vt:lpstr>Preparation is Essential</vt:lpstr>
      <vt:lpstr>Preparation is Essential</vt:lpstr>
      <vt:lpstr>Preparation is Essential</vt:lpstr>
      <vt:lpstr>How tragic to miss heaven for being unprepared!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Ten Virgins</dc:title>
  <dc:creator>Micky Galloway</dc:creator>
  <cp:lastModifiedBy>Richard Lidh</cp:lastModifiedBy>
  <cp:revision>10</cp:revision>
  <cp:lastPrinted>2022-05-01T00:41:12Z</cp:lastPrinted>
  <dcterms:created xsi:type="dcterms:W3CDTF">2022-04-30T20:59:29Z</dcterms:created>
  <dcterms:modified xsi:type="dcterms:W3CDTF">2022-05-01T00:41:36Z</dcterms:modified>
</cp:coreProperties>
</file>